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1" r:id="rId4"/>
    <p:sldId id="257" r:id="rId5"/>
    <p:sldId id="258" r:id="rId6"/>
    <p:sldId id="259" r:id="rId7"/>
    <p:sldId id="260" r:id="rId8"/>
    <p:sldId id="290" r:id="rId9"/>
    <p:sldId id="262" r:id="rId10"/>
    <p:sldId id="263" r:id="rId11"/>
    <p:sldId id="279" r:id="rId12"/>
    <p:sldId id="280" r:id="rId13"/>
    <p:sldId id="264" r:id="rId14"/>
    <p:sldId id="265" r:id="rId15"/>
    <p:sldId id="282" r:id="rId16"/>
    <p:sldId id="266" r:id="rId17"/>
    <p:sldId id="268" r:id="rId18"/>
    <p:sldId id="285" r:id="rId19"/>
    <p:sldId id="286" r:id="rId20"/>
    <p:sldId id="287" r:id="rId21"/>
    <p:sldId id="288" r:id="rId22"/>
    <p:sldId id="267" r:id="rId23"/>
    <p:sldId id="284" r:id="rId24"/>
    <p:sldId id="269" r:id="rId25"/>
    <p:sldId id="270" r:id="rId26"/>
    <p:sldId id="271" r:id="rId27"/>
    <p:sldId id="272" r:id="rId28"/>
  </p:sldIdLst>
  <p:sldSz cx="12192000" cy="6858000"/>
  <p:notesSz cx="6858000" cy="931354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2847A-E449-4F27-BC1E-51A8AF18806E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501224C-6D9D-4C64-A014-A7B079B3B54C}" type="slidenum">
              <a:rPr lang="es-CO" smtClean="0"/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hyperlink" Target="http://www.sintraestatalesbello.com/" TargetMode="Externa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emf"/><Relationship Id="rId8" Type="http://schemas.openxmlformats.org/officeDocument/2006/relationships/image" Target="../media/image9.emf"/><Relationship Id="rId7" Type="http://schemas.openxmlformats.org/officeDocument/2006/relationships/image" Target="../media/image8.emf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emf"/><Relationship Id="rId7" Type="http://schemas.openxmlformats.org/officeDocument/2006/relationships/image" Target="../media/image13.emf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8783" y="2374900"/>
            <a:ext cx="12074433" cy="15972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MX" sz="9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SINTRAESTATALES</a:t>
            </a:r>
            <a:endParaRPr lang="es-MX" sz="9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-165282" y="465513"/>
            <a:ext cx="12249838" cy="54697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ES" sz="9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FRATERNAL </a:t>
            </a:r>
            <a:endParaRPr lang="es-ES" sz="9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2400"/>
              </a:spcAft>
              <a:defRPr/>
            </a:pPr>
            <a:r>
              <a:rPr lang="es-ES" sz="9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BIENVENIDA</a:t>
            </a:r>
            <a:endParaRPr lang="es-ES" sz="9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2400"/>
              </a:spcAft>
              <a:defRPr/>
            </a:pPr>
            <a:r>
              <a:rPr lang="es-ES" sz="9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 FAMILIA MUNICIPIO DE BELLO</a:t>
            </a:r>
            <a:endParaRPr lang="es-ES" sz="5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2400"/>
              </a:spcAft>
              <a:defRPr/>
            </a:pPr>
            <a:r>
              <a:rPr lang="es-ES" sz="5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FELICITACIONES Y ÉXITOS </a:t>
            </a:r>
            <a:endParaRPr lang="es-ES" sz="5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-60960" y="63969"/>
            <a:ext cx="12074433" cy="58556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s-ES" sz="4400" b="1" i="1" u="sng" dirty="0">
                <a:solidFill>
                  <a:srgbClr val="002060"/>
                </a:solidFill>
              </a:rPr>
              <a:t>Importancia de los </a:t>
            </a:r>
            <a:r>
              <a:rPr lang="es-ES" sz="44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SINDICATOS</a:t>
            </a:r>
            <a:r>
              <a:rPr lang="es-ES" sz="4400" b="1" i="1" u="sng" dirty="0">
                <a:solidFill>
                  <a:srgbClr val="002060"/>
                </a:solidFill>
              </a:rPr>
              <a:t> </a:t>
            </a:r>
            <a:endParaRPr lang="es-ES" sz="4400" b="1" i="1" u="sng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s-ES" sz="4400" b="1" i="1" u="sng" dirty="0">
                <a:solidFill>
                  <a:srgbClr val="002060"/>
                </a:solidFill>
              </a:rPr>
              <a:t>en una sociedad:</a:t>
            </a:r>
            <a:endParaRPr lang="es-ES" sz="4400" b="1" i="1" u="sng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s-ES" sz="1200" b="1" i="1" dirty="0">
              <a:solidFill>
                <a:srgbClr val="002060"/>
              </a:solidFill>
            </a:endParaRPr>
          </a:p>
          <a:p>
            <a:r>
              <a:rPr lang="es-ES" sz="3600" b="1" i="1" dirty="0">
                <a:solidFill>
                  <a:srgbClr val="002060"/>
                </a:solidFill>
              </a:rPr>
              <a:t>Los seres humanos cuando  funcionan  en un colectivo poseen mucha más fuerza para reclamar  por aquello que consideran justo.   Los </a:t>
            </a:r>
            <a:r>
              <a:rPr lang="es-ES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Sindicatos son instituciones sociales </a:t>
            </a:r>
            <a:r>
              <a:rPr lang="es-ES" sz="3600" b="1" i="1" dirty="0">
                <a:solidFill>
                  <a:srgbClr val="002060"/>
                </a:solidFill>
              </a:rPr>
              <a:t>que tienen como objetivo principal velar por los intereses y derechos de los trabajadores y trabajadoras que se agrupan con objetivos e intereses en común en una </a:t>
            </a:r>
            <a:r>
              <a:rPr lang="es-ES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SOCIEDAD</a:t>
            </a:r>
            <a:r>
              <a:rPr lang="es-ES" sz="3600" b="1" i="1" dirty="0">
                <a:solidFill>
                  <a:srgbClr val="002060"/>
                </a:solidFill>
              </a:rPr>
              <a:t>.  </a:t>
            </a:r>
            <a:endParaRPr lang="es-ES" sz="36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8783" y="1208015"/>
            <a:ext cx="12074433" cy="46593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i="1" dirty="0">
                <a:solidFill>
                  <a:srgbClr val="002060"/>
                </a:solidFill>
              </a:rPr>
              <a:t>Con la participación de los SINDICATOS, se discuten y establecen normas de trabajo; se debate y se acuerda el valor de los salarios junto con el sector empresarial y gubernamental. </a:t>
            </a:r>
            <a:endParaRPr lang="es-ES" sz="3600" b="1" i="1" dirty="0">
              <a:solidFill>
                <a:srgbClr val="002060"/>
              </a:solidFill>
            </a:endParaRPr>
          </a:p>
          <a:p>
            <a:endParaRPr lang="es-ES" sz="3600" b="1" i="1" dirty="0">
              <a:solidFill>
                <a:srgbClr val="002060"/>
              </a:solidFill>
            </a:endParaRPr>
          </a:p>
          <a:p>
            <a:r>
              <a:rPr lang="es-ES" sz="4800" b="1" i="1" dirty="0">
                <a:solidFill>
                  <a:srgbClr val="002060"/>
                </a:solidFill>
              </a:rPr>
              <a:t>Siendo </a:t>
            </a:r>
            <a:r>
              <a:rPr lang="es-ES" sz="4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SOLIDARIDAD </a:t>
            </a:r>
            <a:endParaRPr lang="es-ES" sz="4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4800" b="1" i="1" dirty="0">
                <a:solidFill>
                  <a:srgbClr val="002060"/>
                </a:solidFill>
              </a:rPr>
              <a:t>el principio básico misional del </a:t>
            </a:r>
            <a:endParaRPr lang="es-ES" sz="4800" b="1" i="1" dirty="0">
              <a:solidFill>
                <a:srgbClr val="002060"/>
              </a:solidFill>
            </a:endParaRPr>
          </a:p>
          <a:p>
            <a:r>
              <a:rPr lang="es-ES" sz="4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SINDICALISMO</a:t>
            </a:r>
            <a:endParaRPr lang="es-ES" sz="4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0123" y="521273"/>
            <a:ext cx="12074433" cy="56896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SINDICATO, </a:t>
            </a:r>
            <a:endParaRPr lang="es-ES" sz="5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5000" b="1" i="1" dirty="0">
                <a:solidFill>
                  <a:srgbClr val="002060"/>
                </a:solidFill>
              </a:rPr>
              <a:t>brinda asistencia y acompañamiento </a:t>
            </a:r>
            <a:endParaRPr lang="es-ES" sz="5000" b="1" i="1" dirty="0">
              <a:solidFill>
                <a:srgbClr val="002060"/>
              </a:solidFill>
            </a:endParaRPr>
          </a:p>
          <a:p>
            <a:r>
              <a:rPr lang="es-ES" sz="5000" b="1" i="1" dirty="0">
                <a:solidFill>
                  <a:srgbClr val="002060"/>
                </a:solidFill>
              </a:rPr>
              <a:t>a los trabajadores en un sin número </a:t>
            </a:r>
            <a:endParaRPr lang="es-ES" sz="5000" b="1" i="1" dirty="0">
              <a:solidFill>
                <a:srgbClr val="002060"/>
              </a:solidFill>
            </a:endParaRPr>
          </a:p>
          <a:p>
            <a:r>
              <a:rPr lang="es-ES" sz="5000" b="1" i="1" dirty="0">
                <a:solidFill>
                  <a:srgbClr val="002060"/>
                </a:solidFill>
              </a:rPr>
              <a:t>de situaciones que prueban que </a:t>
            </a:r>
            <a:endParaRPr lang="es-ES" sz="5000" b="1" i="1" dirty="0">
              <a:solidFill>
                <a:srgbClr val="002060"/>
              </a:solidFill>
            </a:endParaRPr>
          </a:p>
          <a:p>
            <a:endParaRPr lang="es-ES" sz="5000" i="1" dirty="0">
              <a:solidFill>
                <a:srgbClr val="002060"/>
              </a:solidFill>
            </a:endParaRPr>
          </a:p>
          <a:p>
            <a:r>
              <a:rPr lang="es-ES" sz="5000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el trabajador estuviera solo, </a:t>
            </a:r>
            <a:endParaRPr lang="es-ES" sz="5000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5000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podría avanzar ni lograr su reconocimiento</a:t>
            </a:r>
            <a:r>
              <a:rPr lang="es-ES" sz="5000" i="1" u="sng" dirty="0">
                <a:solidFill>
                  <a:srgbClr val="002060"/>
                </a:solidFill>
              </a:rPr>
              <a:t>.</a:t>
            </a:r>
            <a:endParaRPr lang="es-ES" sz="5000" i="1" u="sng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-62534" y="295139"/>
            <a:ext cx="12074433" cy="6389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CO" altLang="es-ES" sz="4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¿EN QUÉ SITUACIONES?</a:t>
            </a:r>
            <a:endParaRPr lang="es-CO" altLang="es-ES" sz="44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-62534" y="1491540"/>
            <a:ext cx="11233211" cy="6389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s-CO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*Conflictos laborales (Negociaciones Colectivas)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851345" y="2050981"/>
            <a:ext cx="11233211" cy="6216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spcAft>
                <a:spcPts val="300"/>
              </a:spcAft>
            </a:pPr>
            <a:r>
              <a:rPr lang="es-CO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*Asesorías legales.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797136"/>
            <a:ext cx="11233211" cy="5232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lang="es-CO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Defensa de los Derechos. 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146806" y="3598437"/>
            <a:ext cx="11233211" cy="5232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spcAft>
                <a:spcPts val="300"/>
              </a:spcAft>
            </a:pPr>
            <a:r>
              <a:rPr lang="es-CO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Promoción de la educación y la capacitación.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4325841"/>
            <a:ext cx="7015225" cy="632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lang="es-CO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Fomento de la Solidaridad.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287442" y="5146690"/>
            <a:ext cx="10724457" cy="632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lang="es-CO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Participación y representación institucional.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6" grpId="0"/>
      <p:bldP spid="8" grpId="0"/>
      <p:bldP spid="10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-62534" y="295139"/>
            <a:ext cx="12074433" cy="6389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CO" altLang="es-ES" sz="4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¿EN QUÉ SITUACIONES?</a:t>
            </a:r>
            <a:endParaRPr lang="es-CO" altLang="es-ES" sz="44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0266" y="1878965"/>
            <a:ext cx="11233211" cy="11403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spcAft>
                <a:spcPts val="300"/>
              </a:spcAft>
            </a:pPr>
            <a:r>
              <a:rPr lang="es-CO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Promoción de la Seguridad y la Salud en el Trabajo.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72" y="3118171"/>
            <a:ext cx="11233211" cy="6216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lang="es-CO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Promoción de los Derechos de Asociación</a:t>
            </a:r>
            <a:r>
              <a:rPr lang="es-CO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064409" y="4247763"/>
            <a:ext cx="11233211" cy="5232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spcAft>
                <a:spcPts val="300"/>
              </a:spcAft>
            </a:pPr>
            <a:r>
              <a:rPr lang="es-CO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Promoción del Diálogo Social. 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-1090367" y="5131493"/>
            <a:ext cx="11233211" cy="5232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spcAft>
                <a:spcPts val="300"/>
              </a:spcAft>
            </a:pPr>
            <a:r>
              <a:rPr lang="es-CO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Promoción del Bienestar Social y laboral.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6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8783" y="1675107"/>
            <a:ext cx="12074433" cy="41877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s-ES" sz="5000" b="1" i="1" u="sng" dirty="0">
                <a:solidFill>
                  <a:srgbClr val="002060"/>
                </a:solidFill>
              </a:rPr>
              <a:t>CONQUISTAS DE LAS LUCHAS SOCIALES Y  DE LOS TRABAJADORES ASOCIADOS</a:t>
            </a:r>
            <a:endParaRPr lang="es-ES" sz="5000" b="1" i="1" u="sng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5000" b="1" i="1" u="sng" dirty="0">
                <a:solidFill>
                  <a:srgbClr val="002060"/>
                </a:solidFill>
              </a:rPr>
              <a:t>A TRAVÉS DE LOS TIEMPOS:</a:t>
            </a:r>
            <a:endParaRPr lang="es-ES" sz="5000" b="1" i="1" u="sng" dirty="0">
              <a:solidFill>
                <a:srgbClr val="002060"/>
              </a:solidFill>
            </a:endParaRPr>
          </a:p>
          <a:p>
            <a:endParaRPr lang="es-ES" sz="5000" i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35787" y="-112522"/>
            <a:ext cx="12074525" cy="9088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es-ES" sz="44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CONQUISTAS  HISTÓRICAS SINDICALES</a:t>
            </a:r>
            <a:endParaRPr lang="es-ES" sz="44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35787" y="2668947"/>
            <a:ext cx="9878801" cy="5232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r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 a un salario justo y equitativo.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82846" y="1954310"/>
            <a:ext cx="7824981" cy="5232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r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t-BR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Jornada laboral de 8 horas</a:t>
            </a: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370878" y="3499365"/>
            <a:ext cx="9036949" cy="5232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r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 al descanso remunerado.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27707" y="4329783"/>
            <a:ext cx="7461646" cy="5232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r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Condiciones laborales justas.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208974" y="1321472"/>
            <a:ext cx="7932425" cy="5232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r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 a la Pensión de Vejez.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1995055" y="5167964"/>
            <a:ext cx="10196945" cy="5232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r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altLang="es-ES" sz="4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Bonificación de Servicios Prestados.</a:t>
            </a:r>
            <a:endParaRPr lang="es-CO" altLang="es-ES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/>
      <p:bldP spid="3" grpId="0"/>
      <p:bldP spid="7" grpId="0"/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28955" y="913765"/>
            <a:ext cx="12074525" cy="50012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50000"/>
              </a:lnSpc>
              <a:spcAft>
                <a:spcPts val="1800"/>
              </a:spcAft>
            </a:pPr>
            <a:r>
              <a:rPr lang="es-ES" sz="28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CONQUISTAS  HISTÓRICAS SINDICALES</a:t>
            </a:r>
            <a:r>
              <a:rPr lang="es-CO" altLang="es-ES" sz="28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(Continuación)</a:t>
            </a:r>
            <a:endParaRPr lang="es-ES" sz="28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lnSpc>
                <a:spcPct val="100000"/>
              </a:lnSpc>
              <a:spcAft>
                <a:spcPts val="1800"/>
              </a:spcAft>
              <a:buFont typeface="Wingdings" panose="05000000000000000000" charset="0"/>
              <a:buChar char="ü"/>
            </a:pPr>
            <a:r>
              <a:rPr lang="es-CO" alt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 al Subsidio de Desempleo.</a:t>
            </a:r>
            <a:endParaRPr lang="es-CO" altLang="es-E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lnSpc>
                <a:spcPct val="100000"/>
              </a:lnSpc>
              <a:spcAft>
                <a:spcPts val="1800"/>
              </a:spcAft>
              <a:buFont typeface="Wingdings" panose="05000000000000000000" charset="0"/>
              <a:buChar char="ü"/>
            </a:pPr>
            <a:r>
              <a:rPr lang="es-CO" alt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 de Asociación.</a:t>
            </a:r>
            <a:endParaRPr lang="es-CO" altLang="es-E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lnSpc>
                <a:spcPct val="100000"/>
              </a:lnSpc>
              <a:spcAft>
                <a:spcPts val="1800"/>
              </a:spcAft>
              <a:buFont typeface="Wingdings" panose="05000000000000000000" charset="0"/>
              <a:buChar char="ü"/>
            </a:pPr>
            <a:r>
              <a:rPr lang="es-CO" alt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 a la Huelga</a:t>
            </a:r>
            <a:endParaRPr lang="es-CO" altLang="es-E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lnSpc>
                <a:spcPct val="100000"/>
              </a:lnSpc>
              <a:spcAft>
                <a:spcPts val="1800"/>
              </a:spcAft>
              <a:buFont typeface="Wingdings" panose="05000000000000000000" charset="0"/>
              <a:buChar char="ü"/>
            </a:pPr>
            <a:r>
              <a:rPr lang="es-CO" alt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 a la Libertad de Expresión.</a:t>
            </a:r>
            <a:endParaRPr lang="es-CO" altLang="es-E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lnSpc>
                <a:spcPct val="100000"/>
              </a:lnSpc>
              <a:spcAft>
                <a:spcPts val="1800"/>
              </a:spcAft>
              <a:buFont typeface="Wingdings" panose="05000000000000000000" charset="0"/>
              <a:buChar char="ü"/>
            </a:pPr>
            <a:r>
              <a:rPr lang="es-CO" altLang="es-ES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 de Igualdad.</a:t>
            </a:r>
            <a:endParaRPr lang="es-CO" altLang="es-ES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841246" y="385536"/>
            <a:ext cx="11243310" cy="57886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es-ES" sz="28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CONQUISTAS  HISTÓRICAS SINDICALES Y SOCIALES</a:t>
            </a:r>
            <a:endParaRPr lang="es-ES" sz="28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just">
              <a:lnSpc>
                <a:spcPct val="100000"/>
              </a:lnSpc>
              <a:spcAft>
                <a:spcPts val="1800"/>
              </a:spcAft>
              <a:buFont typeface="Wingdings" panose="05000000000000000000" charset="0"/>
              <a:buChar char="ü"/>
            </a:pPr>
            <a:r>
              <a:rPr lang="es-CO" altLang="es-ES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Licencia de Maternidad y Paternidad</a:t>
            </a:r>
            <a:endParaRPr lang="es-CO" altLang="es-ES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just">
              <a:lnSpc>
                <a:spcPct val="100000"/>
              </a:lnSpc>
              <a:spcAft>
                <a:spcPts val="1800"/>
              </a:spcAft>
              <a:buFont typeface="Wingdings" panose="05000000000000000000" charset="0"/>
              <a:buChar char="ü"/>
            </a:pPr>
            <a:r>
              <a:rPr lang="es-CO" altLang="es-ES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Teletrabajo y Trabajo en Casa.</a:t>
            </a:r>
            <a:endParaRPr lang="es-CO" altLang="es-ES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lnSpc>
                <a:spcPct val="100000"/>
              </a:lnSpc>
              <a:spcAft>
                <a:spcPts val="1800"/>
              </a:spcAft>
              <a:buFont typeface="Wingdings" panose="05000000000000000000" charset="0"/>
              <a:buChar char="ü"/>
            </a:pPr>
            <a:r>
              <a:rPr lang="es-CO" altLang="es-ES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Jornadas Flexibles</a:t>
            </a:r>
            <a:r>
              <a:rPr lang="es-CO" altLang="es-ES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CO" altLang="es-ES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lnSpc>
                <a:spcPct val="100000"/>
              </a:lnSpc>
              <a:spcAft>
                <a:spcPts val="1800"/>
              </a:spcAft>
              <a:buFont typeface="Wingdings" panose="05000000000000000000" charset="0"/>
              <a:buChar char="ü"/>
            </a:pPr>
            <a:r>
              <a:rPr lang="es-CO" altLang="es-ES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Reconocimiento Universal de los Derechos Humanos.</a:t>
            </a:r>
            <a:endParaRPr lang="es-CO" altLang="es-ES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lnSpc>
                <a:spcPct val="100000"/>
              </a:lnSpc>
              <a:spcAft>
                <a:spcPts val="1800"/>
              </a:spcAft>
              <a:buFont typeface="Wingdings" panose="05000000000000000000" charset="0"/>
              <a:buChar char="ü"/>
            </a:pPr>
            <a:r>
              <a:rPr lang="es-CO" altLang="es-ES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 a la Participación Política y</a:t>
            </a:r>
            <a:endParaRPr lang="es-CO" altLang="es-ES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Aft>
                <a:spcPts val="1800"/>
              </a:spcAft>
              <a:tabLst>
                <a:tab pos="448945" algn="l"/>
              </a:tabLst>
            </a:pPr>
            <a:r>
              <a:rPr lang="es-CO" altLang="es-ES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Democrática.</a:t>
            </a:r>
            <a:endParaRPr lang="es-CO" altLang="es-ES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8783" y="2374900"/>
            <a:ext cx="12074433" cy="15972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MX" sz="9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SINTRAESTATALES</a:t>
            </a:r>
            <a:endParaRPr lang="es-MX" sz="9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35787" y="335666"/>
            <a:ext cx="12074433" cy="5226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ES" sz="2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s-ES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una Organización Sindical a nivel Nacional  de primer grado y de carácter social, fundada en 2001, que tiene como cometido humano la dignificación de sus afiliados y como prioridad </a:t>
            </a:r>
            <a:r>
              <a:rPr lang="es-ES" sz="46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defensa de sus </a:t>
            </a:r>
            <a:r>
              <a:rPr lang="es-ES" sz="54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derechos</a:t>
            </a:r>
            <a:r>
              <a:rPr lang="es-ES" sz="46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laborales y sociales</a:t>
            </a:r>
            <a:r>
              <a:rPr lang="es-ES" sz="4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promoviendo igualmente sus </a:t>
            </a:r>
            <a:r>
              <a:rPr lang="es-ES" sz="54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deberes</a:t>
            </a:r>
            <a:r>
              <a:rPr lang="es-ES" sz="4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MX" sz="4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2254" y="1476448"/>
            <a:ext cx="12074433" cy="39024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endParaRPr lang="es-MX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03070" y="1076175"/>
            <a:ext cx="1097280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defRPr/>
            </a:pPr>
            <a:r>
              <a:rPr kumimoji="0" lang="es-ES" sz="4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LA ESTRUCTURA DE SINTRAESTATALES:</a:t>
            </a:r>
            <a:endParaRPr kumimoji="0" lang="es-ES" sz="4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defRPr/>
            </a:pPr>
            <a:r>
              <a:rPr kumimoji="0" lang="es-ES" sz="4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•	</a:t>
            </a:r>
            <a:r>
              <a:rPr kumimoji="0" lang="es-ES" sz="4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Asamblea Nacional de Delegados y</a:t>
            </a:r>
            <a:endParaRPr kumimoji="0" lang="es-ES" sz="4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defRPr/>
            </a:pPr>
            <a:r>
              <a:rPr kumimoji="0" lang="es-ES" sz="4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	Delegadas.</a:t>
            </a:r>
            <a:endParaRPr kumimoji="0" lang="es-ES" sz="4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defRPr/>
            </a:pPr>
            <a:r>
              <a:rPr kumimoji="0" lang="es-ES" sz="4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•	Junta Directiva Nacional.</a:t>
            </a:r>
            <a:endParaRPr kumimoji="0" lang="es-ES" sz="4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defRPr/>
            </a:pPr>
            <a:r>
              <a:rPr kumimoji="0" lang="es-ES" sz="4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•	Asambleas de Subdirectivas.</a:t>
            </a:r>
            <a:endParaRPr kumimoji="0" lang="es-ES" sz="4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defRPr/>
            </a:pPr>
            <a:r>
              <a:rPr kumimoji="0" lang="es-ES" sz="4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•	Junta Directiva de Subdirectivas.</a:t>
            </a:r>
            <a:endParaRPr kumimoji="0" lang="es-ES" sz="4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defRPr/>
            </a:pPr>
            <a:r>
              <a:rPr kumimoji="0" lang="es-ES" sz="4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•	Comités Seccionales. </a:t>
            </a:r>
            <a:endParaRPr kumimoji="0" lang="es-MX" sz="4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2254" y="1476448"/>
            <a:ext cx="12074433" cy="39024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MX" sz="7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SINTRAESTATALES</a:t>
            </a:r>
            <a:endParaRPr lang="es-MX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2400"/>
              </a:spcAft>
              <a:defRPr/>
            </a:pPr>
            <a:r>
              <a:rPr lang="es-MX" sz="7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Subdirectiva Bello</a:t>
            </a:r>
            <a:endParaRPr lang="es-MX" sz="7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2400"/>
              </a:spcAft>
              <a:defRPr/>
            </a:pPr>
            <a:r>
              <a:rPr lang="es-ES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Fundada el 28 de mayo del 2003 </a:t>
            </a:r>
            <a:endParaRPr lang="es-MX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17566" y="347584"/>
            <a:ext cx="12074433" cy="54642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ES" sz="2800" b="1" i="1" u="sng" dirty="0">
                <a:solidFill>
                  <a:srgbClr val="002060"/>
                </a:solidFill>
              </a:rPr>
              <a:t>PRINCIPALES LOGROS</a:t>
            </a:r>
            <a:endParaRPr lang="es-ES" sz="2800" b="1" i="1" u="sng" dirty="0">
              <a:solidFill>
                <a:srgbClr val="002060"/>
              </a:solidFill>
            </a:endParaRPr>
          </a:p>
          <a:p>
            <a:pPr>
              <a:spcAft>
                <a:spcPts val="2400"/>
              </a:spcAft>
              <a:defRPr/>
            </a:pPr>
            <a:endParaRPr lang="es-ES" sz="1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Auxilio para la adquisición de lentes-cirugía ocular.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La puesta en marcha de Horarios Flexibles y Teletrabajo. 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CO" altLang="es-ES" sz="3200" b="1" i="1" dirty="0">
                <a:solidFill>
                  <a:srgbClr val="002060"/>
                </a:solidFill>
              </a:rPr>
              <a:t>Implementación de la Política Pública de Trabajo Digno y Decente.</a:t>
            </a:r>
            <a:endParaRPr lang="es-CO" alt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CO" altLang="es-ES" sz="3200" b="1" i="1" dirty="0">
                <a:solidFill>
                  <a:srgbClr val="002060"/>
                </a:solidFill>
              </a:rPr>
              <a:t>Nivelación salarial desde el año 2023 y de forma permanente.</a:t>
            </a:r>
            <a:endParaRPr lang="es-CO" alt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CO" sz="3200" b="1" i="1" dirty="0">
                <a:solidFill>
                  <a:srgbClr val="002060"/>
                </a:solidFill>
              </a:rPr>
              <a:t>Sede en Comodato para el Bloque Sindical.</a:t>
            </a:r>
            <a:endParaRPr lang="es-ES" sz="32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17566" y="794625"/>
            <a:ext cx="12074433" cy="5144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ES" sz="2800" b="1" i="1" u="sng" dirty="0">
                <a:solidFill>
                  <a:srgbClr val="002060"/>
                </a:solidFill>
              </a:rPr>
              <a:t>PRINCIPALES LOGROS</a:t>
            </a:r>
            <a:endParaRPr lang="es-ES" sz="2800" b="1" i="1" u="sng" dirty="0">
              <a:solidFill>
                <a:srgbClr val="002060"/>
              </a:solidFill>
            </a:endParaRPr>
          </a:p>
          <a:p>
            <a:pPr>
              <a:spcAft>
                <a:spcPts val="2400"/>
              </a:spcAft>
              <a:defRPr/>
            </a:pPr>
            <a:endParaRPr lang="es-ES" sz="1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Reconocimiento a través de actos administrativos de los permisos sindicales.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Participación activa en la construcción del Reglamento Interno de Trabajo de la Administración Municipal, desde el 2008. 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Participación activa en la construcción del Reglamento del Proceso de Encargos (RESOLUCIÓN Nro. 202200004387 del 22 de Junio de 2022)</a:t>
            </a:r>
            <a:endParaRPr lang="es-ES" sz="32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-34722" y="-68343"/>
            <a:ext cx="12074433" cy="58801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ES" sz="2800" b="1" i="1" u="sng" dirty="0">
                <a:solidFill>
                  <a:srgbClr val="002060"/>
                </a:solidFill>
              </a:rPr>
              <a:t>PRINCIPALES LOGROS</a:t>
            </a:r>
            <a:endParaRPr lang="es-ES" sz="2800" b="1" i="1" u="sng" dirty="0">
              <a:solidFill>
                <a:srgbClr val="002060"/>
              </a:solidFill>
            </a:endParaRPr>
          </a:p>
          <a:p>
            <a:pPr>
              <a:spcAft>
                <a:spcPts val="2400"/>
              </a:spcAft>
              <a:defRPr/>
            </a:pPr>
            <a:endParaRPr lang="es-ES" sz="1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Participación activa en la construcción de los Programas de Capacitación y Bienestar Laboral desde el 2022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Mejoramiento sustancial de los préstamos de Educación Superior y del Fondo de Préstamos Comunes (fondos rotatorios)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Reconocimiento y pago de los 365 días al año: recuperando 5 y 6 días, que no se pagaban.</a:t>
            </a:r>
            <a:endParaRPr lang="es-ES" sz="32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-118220" y="546115"/>
            <a:ext cx="12074433" cy="5144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ES" sz="2800" b="1" i="1" u="sng" dirty="0">
                <a:solidFill>
                  <a:srgbClr val="002060"/>
                </a:solidFill>
              </a:rPr>
              <a:t>PRINCIPALES LOGROS</a:t>
            </a:r>
            <a:endParaRPr lang="es-ES" sz="2800" b="1" i="1" u="sng" dirty="0">
              <a:solidFill>
                <a:srgbClr val="002060"/>
              </a:solidFill>
            </a:endParaRPr>
          </a:p>
          <a:p>
            <a:pPr>
              <a:spcAft>
                <a:spcPts val="2400"/>
              </a:spcAft>
              <a:defRPr/>
            </a:pPr>
            <a:endParaRPr lang="es-ES" sz="1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Aprobación mediante Acuerdo Municipal del Fondo de la Vivienda para los empleados municipales, su reglamentación y puesta en marcha.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Política Pública sobre Trabajo Digno y Decente mediante Acuerdo Municipal y su respectiva reglamentación.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Institucionalización del Foro de Trabajo Digno y Decente. </a:t>
            </a:r>
            <a:endParaRPr lang="es-ES" sz="32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0123" y="140111"/>
            <a:ext cx="12074433" cy="61193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ES" sz="2800" b="1" i="1" u="sng" dirty="0">
                <a:solidFill>
                  <a:srgbClr val="002060"/>
                </a:solidFill>
              </a:rPr>
              <a:t>PRINCIPALES LOGROS</a:t>
            </a:r>
            <a:endParaRPr lang="es-ES" sz="2800" b="1" i="1" u="sng" dirty="0">
              <a:solidFill>
                <a:srgbClr val="002060"/>
              </a:solidFill>
            </a:endParaRPr>
          </a:p>
          <a:p>
            <a:pPr>
              <a:spcAft>
                <a:spcPts val="2400"/>
              </a:spcAft>
              <a:defRPr/>
            </a:pPr>
            <a:endParaRPr lang="es-ES" sz="1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Participación activa en comités de gran relevancia en nuestra labor, como son: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1529080" indent="-447675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COPASST: Comité Paritario de Seguridad y Salud en el Trabajo;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1529080" indent="-447675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Comité de Convivencia Laboral;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1529080" indent="-447675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Comisión de Personal.</a:t>
            </a:r>
            <a:endParaRPr lang="es-ES" sz="3200" b="1" i="1" dirty="0">
              <a:solidFill>
                <a:srgbClr val="002060"/>
              </a:solidFill>
            </a:endParaRPr>
          </a:p>
          <a:p>
            <a:pPr marL="457200" indent="-457200" algn="just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s-ES" sz="3200" b="1" i="1" dirty="0">
                <a:solidFill>
                  <a:srgbClr val="002060"/>
                </a:solidFill>
              </a:rPr>
              <a:t>Redes Sociales y Página Web como estrategia comunicacional </a:t>
            </a:r>
            <a:r>
              <a:rPr lang="es-ES" sz="2800" b="1" i="1" dirty="0">
                <a:solidFill>
                  <a:srgbClr val="002060"/>
                </a:solidFill>
              </a:rPr>
              <a:t>:</a:t>
            </a:r>
            <a:endParaRPr lang="es-ES" sz="2800" b="1" i="1" dirty="0">
              <a:solidFill>
                <a:srgbClr val="002060"/>
              </a:solidFill>
            </a:endParaRPr>
          </a:p>
          <a:p>
            <a:pPr algn="just">
              <a:spcAft>
                <a:spcPts val="2400"/>
              </a:spcAft>
              <a:defRPr/>
            </a:pPr>
            <a:r>
              <a:rPr lang="es-ES" sz="2800" b="1" i="1" dirty="0">
                <a:solidFill>
                  <a:srgbClr val="002060"/>
                </a:solidFill>
                <a:hlinkClick r:id="rId5"/>
              </a:rPr>
              <a:t>		</a:t>
            </a:r>
            <a:r>
              <a:rPr lang="es-ES" sz="4000" b="1" i="1" dirty="0">
                <a:solidFill>
                  <a:schemeClr val="accent2">
                    <a:lumMod val="50000"/>
                  </a:schemeClr>
                </a:solidFill>
                <a:hlinkClick r:id="rId5"/>
              </a:rPr>
              <a:t>www.sintraestatalesbello</a:t>
            </a:r>
            <a:r>
              <a:rPr lang="es-CO" altLang="es-ES" sz="4000" b="1" i="1" dirty="0">
                <a:solidFill>
                  <a:schemeClr val="accent2">
                    <a:lumMod val="50000"/>
                  </a:schemeClr>
                </a:solidFill>
                <a:hlinkClick r:id="rId5"/>
              </a:rPr>
              <a:t>.org</a:t>
            </a:r>
            <a:r>
              <a:rPr lang="es-ES" sz="4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s-ES" sz="4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a 6"/>
          <p:cNvGraphicFramePr>
            <a:graphicFrameLocks noGrp="1"/>
          </p:cNvGraphicFramePr>
          <p:nvPr/>
        </p:nvGraphicFramePr>
        <p:xfrm>
          <a:off x="1108363" y="1093046"/>
          <a:ext cx="11189595" cy="574236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778269"/>
                <a:gridCol w="6411326"/>
              </a:tblGrid>
              <a:tr h="1799846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es-ES" sz="2200" b="0" i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Mejoramiento de sus condiciones laborales  y salariales, mediante la representación en las Negociaciones Colectivas.</a:t>
                      </a:r>
                      <a:endParaRPr lang="es-ES" sz="2200" b="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es-ES" sz="2200" b="0" i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Convenios con entidades externas, privadas, para la obtención de descuentos especiales en servicios como:</a:t>
                      </a:r>
                      <a:endParaRPr lang="es-ES" sz="2200" b="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114191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es-ES" sz="2200" b="0" i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Asistencia económica a través del Fondo de Solidaridad.</a:t>
                      </a:r>
                      <a:endParaRPr lang="es-ES" sz="2200" b="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s-ES" sz="2200" b="0" i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Asesoría Jurídica laboral, en seguridad social y en pensiones.</a:t>
                      </a:r>
                      <a:endParaRPr lang="es-ES" sz="2200" b="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es-ES" sz="2200" b="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s-ES" sz="2200" b="0" i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Recreación y turismo.</a:t>
                      </a:r>
                      <a:endParaRPr lang="es-ES" sz="2200" b="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endParaRPr lang="es-ES" sz="2200" b="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s-ES" sz="2200" b="0" i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Servicios de salud en psicología.</a:t>
                      </a:r>
                      <a:endParaRPr lang="es-ES" sz="2200" b="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82833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es-ES" sz="2200" b="0" i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Otorgamiento anual de un Kit Escolar.</a:t>
                      </a:r>
                      <a:endParaRPr lang="es-ES" sz="2200" b="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es-ES" sz="2200" b="0" i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Capacitaciones y formación sindical, laboral, entre otras.</a:t>
                      </a:r>
                      <a:endParaRPr lang="es-ES" sz="2200" b="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es-ES" sz="2200" b="0" i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Integraciones de fin de año.</a:t>
                      </a:r>
                      <a:endParaRPr lang="es-ES" sz="2200" b="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cPr anchor="ctr"/>
                </a:tc>
              </a:tr>
            </a:tbl>
          </a:graphicData>
        </a:graphic>
      </p:graphicFrame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-34722" y="92226"/>
            <a:ext cx="12074433" cy="7843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ES" sz="4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SERVICIOS</a:t>
            </a:r>
            <a:endParaRPr lang="es-ES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2254" y="1476448"/>
            <a:ext cx="12074433" cy="39024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endParaRPr lang="es-MX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787" y="1333342"/>
            <a:ext cx="7165884" cy="4523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42802" y="346897"/>
            <a:ext cx="9348951" cy="9446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  <a:defRPr/>
            </a:pPr>
            <a:r>
              <a:rPr lang="es-MX" sz="39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DIRECTIVOS ACTUALES</a:t>
            </a:r>
            <a:endParaRPr lang="es-MX" sz="39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es-MX" sz="3900" b="1" i="1" dirty="0">
                <a:solidFill>
                  <a:srgbClr val="002060"/>
                </a:solidFill>
              </a:rPr>
              <a:t>SINTRAESTATALES SUBDIRECTIVA  BELLO</a:t>
            </a:r>
            <a:endParaRPr lang="es-MX" sz="3900" b="1" i="1" dirty="0">
              <a:solidFill>
                <a:srgbClr val="002060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27550" y="1513592"/>
            <a:ext cx="10812237" cy="476762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s-MX" altLang="es-CO" sz="1600" dirty="0">
              <a:solidFill>
                <a:srgbClr val="00B05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MX" altLang="es-CO" sz="1800" dirty="0">
                <a:solidFill>
                  <a:srgbClr val="00B050"/>
                </a:solidFill>
              </a:rPr>
              <a:t>	</a:t>
            </a:r>
            <a:r>
              <a:rPr lang="es-MX" altLang="es-CO" b="1" i="1" dirty="0">
                <a:solidFill>
                  <a:srgbClr val="002060"/>
                </a:solidFill>
              </a:rPr>
              <a:t>Presidenta: 	</a:t>
            </a:r>
            <a:r>
              <a:rPr lang="es-MX" altLang="es-CO" b="1" i="1" u="sng" dirty="0">
                <a:solidFill>
                  <a:srgbClr val="002060"/>
                </a:solidFill>
              </a:rPr>
              <a:t>ADRIANA MARÍA MESA RESTREPO</a:t>
            </a:r>
            <a:endParaRPr lang="es-MX" altLang="es-CO" b="1" i="1" u="sng" dirty="0">
              <a:solidFill>
                <a:srgbClr val="00206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s-MX" altLang="es-CO" b="1" i="1" dirty="0">
                <a:solidFill>
                  <a:srgbClr val="002060"/>
                </a:solidFill>
              </a:rPr>
              <a:t>				</a:t>
            </a:r>
            <a:r>
              <a:rPr lang="es-MX" altLang="es-CO" b="1" i="1" dirty="0">
                <a:solidFill>
                  <a:schemeClr val="accent6">
                    <a:lumMod val="50000"/>
                  </a:schemeClr>
                </a:solidFill>
              </a:rPr>
              <a:t>Biblioteca Pública MFS</a:t>
            </a:r>
            <a:endParaRPr lang="es-MX" altLang="es-CO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MX" altLang="es-CO" b="1" i="1" dirty="0">
                <a:solidFill>
                  <a:srgbClr val="002060"/>
                </a:solidFill>
              </a:rPr>
              <a:t>	Vicepresidente: 	</a:t>
            </a:r>
            <a:r>
              <a:rPr lang="es-MX" altLang="es-CO" b="1" i="1" u="sng" dirty="0">
                <a:solidFill>
                  <a:srgbClr val="002060"/>
                </a:solidFill>
              </a:rPr>
              <a:t>DARÍO RESTREPO VALENCIA</a:t>
            </a:r>
            <a:endParaRPr lang="es-MX" altLang="es-CO" b="1" i="1" u="sng" dirty="0">
              <a:solidFill>
                <a:srgbClr val="00206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s-MX" altLang="es-CO" b="1" i="1" dirty="0">
                <a:solidFill>
                  <a:srgbClr val="002060"/>
                </a:solidFill>
              </a:rPr>
              <a:t>				</a:t>
            </a:r>
            <a:r>
              <a:rPr lang="es-MX" altLang="es-CO" b="1" i="1" dirty="0">
                <a:solidFill>
                  <a:schemeClr val="accent6">
                    <a:lumMod val="50000"/>
                  </a:schemeClr>
                </a:solidFill>
              </a:rPr>
              <a:t>D.A. de Catastro</a:t>
            </a:r>
            <a:endParaRPr lang="es-MX" altLang="es-CO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MX" altLang="es-CO" b="1" i="1" dirty="0">
                <a:solidFill>
                  <a:srgbClr val="002060"/>
                </a:solidFill>
              </a:rPr>
              <a:t>	Secretaria: 	</a:t>
            </a:r>
            <a:r>
              <a:rPr lang="es-MX" altLang="es-CO" b="1" i="1" u="sng" dirty="0">
                <a:solidFill>
                  <a:srgbClr val="002060"/>
                </a:solidFill>
              </a:rPr>
              <a:t>MÓNICA MARÍA FERNÉNDEZ RESTREPO</a:t>
            </a:r>
            <a:endParaRPr lang="es-MX" altLang="es-CO" b="1" i="1" u="sng" dirty="0">
              <a:solidFill>
                <a:srgbClr val="00206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s-MX" altLang="es-CO" b="1" i="1" dirty="0">
                <a:solidFill>
                  <a:srgbClr val="002060"/>
                </a:solidFill>
              </a:rPr>
              <a:t>				</a:t>
            </a:r>
            <a:r>
              <a:rPr lang="es-MX" altLang="es-CO" b="1" i="1" dirty="0">
                <a:solidFill>
                  <a:schemeClr val="accent6">
                    <a:lumMod val="50000"/>
                  </a:schemeClr>
                </a:solidFill>
              </a:rPr>
              <a:t>Secretaría de Salud</a:t>
            </a:r>
            <a:endParaRPr lang="es-MX" altLang="es-CO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MX" altLang="es-CO" b="1" i="1" dirty="0">
                <a:solidFill>
                  <a:srgbClr val="002060"/>
                </a:solidFill>
              </a:rPr>
              <a:t>	Tesorera:		</a:t>
            </a:r>
            <a:r>
              <a:rPr lang="es-MX" altLang="es-CO" b="1" i="1" u="sng" dirty="0">
                <a:solidFill>
                  <a:srgbClr val="002060"/>
                </a:solidFill>
              </a:rPr>
              <a:t>SILVIA ELENA RAMÍREZ CEBALLOS</a:t>
            </a:r>
            <a:endParaRPr lang="es-MX" altLang="es-CO" b="1" i="1" u="sng" dirty="0">
              <a:solidFill>
                <a:srgbClr val="00206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s-MX" altLang="es-CO" b="1" i="1" dirty="0">
                <a:solidFill>
                  <a:srgbClr val="002060"/>
                </a:solidFill>
              </a:rPr>
              <a:t>				</a:t>
            </a:r>
            <a:r>
              <a:rPr lang="es-MX" altLang="es-CO" b="1" i="1" dirty="0">
                <a:solidFill>
                  <a:schemeClr val="accent6">
                    <a:lumMod val="50000"/>
                  </a:schemeClr>
                </a:solidFill>
              </a:rPr>
              <a:t>Secretaría de Educación (JEGA)</a:t>
            </a:r>
            <a:endParaRPr lang="es-MX" altLang="es-CO" b="1" i="1" dirty="0">
              <a:solidFill>
                <a:srgbClr val="00206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MX" altLang="es-CO" b="1" i="1" dirty="0">
                <a:solidFill>
                  <a:srgbClr val="002060"/>
                </a:solidFill>
              </a:rPr>
              <a:t>	Fiscal: 		</a:t>
            </a:r>
            <a:r>
              <a:rPr lang="es-MX" altLang="es-CO" b="1" i="1" u="sng" dirty="0">
                <a:solidFill>
                  <a:srgbClr val="002060"/>
                </a:solidFill>
              </a:rPr>
              <a:t>ALBEIRO PEMBERTHY VELÁSQUEZ</a:t>
            </a:r>
            <a:endParaRPr lang="es-MX" altLang="es-CO" b="1" i="1" u="sng" dirty="0">
              <a:solidFill>
                <a:srgbClr val="00206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MX" altLang="es-CO" b="1" i="1" dirty="0">
                <a:solidFill>
                  <a:srgbClr val="002060"/>
                </a:solidFill>
              </a:rPr>
              <a:t>				</a:t>
            </a:r>
            <a:r>
              <a:rPr lang="es-MX" altLang="es-CO" b="1" i="1" dirty="0">
                <a:solidFill>
                  <a:schemeClr val="accent6">
                    <a:lumMod val="50000"/>
                  </a:schemeClr>
                </a:solidFill>
              </a:rPr>
              <a:t>Oficina de la Mujer-Secretaría de Inclusión Social</a:t>
            </a:r>
            <a:endParaRPr lang="es-MX" altLang="es-CO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8984" y="1802817"/>
            <a:ext cx="599595" cy="76748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7914" y="2502333"/>
            <a:ext cx="594591" cy="79053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7457" y="3292869"/>
            <a:ext cx="656427" cy="79053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4431" y="4140886"/>
            <a:ext cx="788295" cy="907533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67329" y="4974001"/>
            <a:ext cx="594591" cy="8378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105050" y="371390"/>
            <a:ext cx="9348951" cy="9446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  <a:defRPr/>
            </a:pPr>
            <a:r>
              <a:rPr lang="es-MX" sz="39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DIRECTIVOS ACTUALES</a:t>
            </a:r>
            <a:endParaRPr lang="es-MX" sz="39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es-MX" sz="3900" b="1" i="1" dirty="0">
                <a:solidFill>
                  <a:srgbClr val="002060"/>
                </a:solidFill>
              </a:rPr>
              <a:t>SINTRAESTATALES SUBDIRECTIVA  BELLO</a:t>
            </a:r>
            <a:endParaRPr lang="es-MX" sz="3900" b="1" i="1" dirty="0">
              <a:solidFill>
                <a:srgbClr val="002060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555548" y="1544853"/>
            <a:ext cx="4837091" cy="457367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s-MX" altLang="es-CO" sz="1600" dirty="0">
              <a:solidFill>
                <a:srgbClr val="00B050"/>
              </a:solidFill>
            </a:endParaRPr>
          </a:p>
          <a:p>
            <a:pPr marL="182880" lvl="0" indent="-18288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MX" altLang="es-CO" sz="1800" dirty="0">
                <a:solidFill>
                  <a:srgbClr val="00B050"/>
                </a:solidFill>
              </a:rPr>
              <a:t>	</a:t>
            </a:r>
            <a:r>
              <a:rPr lang="es-MX" altLang="es-CO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Coordinadores de  Áreas:	</a:t>
            </a:r>
            <a:r>
              <a:rPr lang="es-MX" altLang="es-CO" sz="2000" b="1" i="1" dirty="0">
                <a:solidFill>
                  <a:srgbClr val="002060"/>
                </a:solidFill>
              </a:rPr>
              <a:t>	</a:t>
            </a:r>
            <a:endParaRPr lang="es-MX" altLang="es-CO" sz="2000" b="1" i="1" dirty="0">
              <a:solidFill>
                <a:srgbClr val="00206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s-MX" altLang="es-CO" sz="2000" b="1" i="1" u="sng" dirty="0">
              <a:solidFill>
                <a:srgbClr val="002060"/>
              </a:solidFill>
            </a:endParaRPr>
          </a:p>
          <a:p>
            <a:pPr marL="182880" indent="-182880" algn="l" fontAlgn="base">
              <a:spcBef>
                <a:spcPct val="20000"/>
              </a:spcBef>
              <a:spcAft>
                <a:spcPct val="0"/>
              </a:spcAft>
            </a:pPr>
            <a:r>
              <a:rPr lang="es-MX" altLang="es-CO" sz="2000" b="1" i="1" u="sng" dirty="0">
                <a:solidFill>
                  <a:srgbClr val="002060"/>
                </a:solidFill>
              </a:rPr>
              <a:t>JOAQUÍN LEAL BARRIENTOS</a:t>
            </a:r>
            <a:endParaRPr lang="es-MX" altLang="es-CO" sz="2000" b="1" i="1" u="sng" dirty="0">
              <a:solidFill>
                <a:srgbClr val="00206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s-MX" altLang="es-CO" sz="2000" b="1" i="1" dirty="0">
                <a:solidFill>
                  <a:schemeClr val="accent6">
                    <a:lumMod val="50000"/>
                  </a:schemeClr>
                </a:solidFill>
              </a:rPr>
              <a:t>D. A. TIC</a:t>
            </a:r>
            <a:endParaRPr lang="es-MX" altLang="es-CO" sz="20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182880" lvl="0" indent="-18288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MX" altLang="es-CO" sz="2000" b="1" i="1" u="sng" dirty="0">
                <a:solidFill>
                  <a:srgbClr val="002060"/>
                </a:solidFill>
              </a:rPr>
              <a:t>IDAIDA CRISTINA QUINTANA RIVERA</a:t>
            </a:r>
            <a:endParaRPr lang="es-MX" altLang="es-CO" sz="2000" b="1" i="1" u="sng" dirty="0">
              <a:solidFill>
                <a:srgbClr val="00206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MX" altLang="es-CO" sz="2000" b="1" i="1" dirty="0">
                <a:solidFill>
                  <a:schemeClr val="accent6">
                    <a:lumMod val="50000"/>
                  </a:schemeClr>
                </a:solidFill>
              </a:rPr>
              <a:t>Secretaría de Educación</a:t>
            </a:r>
            <a:endParaRPr lang="es-MX" altLang="es-CO" sz="20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s-MX" altLang="es-CO" sz="2000" b="1" i="1" u="sng" dirty="0">
              <a:solidFill>
                <a:schemeClr val="accent6">
                  <a:lumMod val="50000"/>
                </a:schemeClr>
              </a:solidFill>
              <a:sym typeface="+mn-ea"/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s-MX" altLang="es-CO" sz="2000" b="1" i="1" u="sng" dirty="0">
                <a:solidFill>
                  <a:srgbClr val="002060"/>
                </a:solidFill>
                <a:sym typeface="+mn-ea"/>
              </a:rPr>
              <a:t>ADRIANA DEL PILAR CARDONA CUERVO</a:t>
            </a:r>
            <a:endParaRPr lang="es-MX" altLang="es-CO" sz="2000" b="1" i="1" u="sng" dirty="0">
              <a:solidFill>
                <a:srgbClr val="00206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s-MX" altLang="es-CO" sz="2000" b="1" i="1" dirty="0">
                <a:solidFill>
                  <a:schemeClr val="accent6">
                    <a:lumMod val="50000"/>
                  </a:schemeClr>
                </a:solidFill>
                <a:sym typeface="+mn-ea"/>
              </a:rPr>
              <a:t>Secretaría de Movilidad</a:t>
            </a:r>
            <a:endParaRPr lang="es-MX" altLang="es-CO" sz="2000" b="1" i="1" dirty="0">
              <a:solidFill>
                <a:schemeClr val="accent6">
                  <a:lumMod val="50000"/>
                </a:schemeClr>
              </a:solidFill>
              <a:sym typeface="+mn-ea"/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endParaRPr lang="es-MX" altLang="es-CO" sz="20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s-CO" altLang="es-MX" sz="2000" b="1" i="1" u="sng" dirty="0">
                <a:solidFill>
                  <a:srgbClr val="002060"/>
                </a:solidFill>
                <a:sym typeface="+mn-ea"/>
              </a:rPr>
              <a:t>CARLOS BOCANEGRA</a:t>
            </a:r>
            <a:endParaRPr lang="es-CO" altLang="es-MX" sz="2000" b="1" i="1" u="sng" dirty="0">
              <a:solidFill>
                <a:srgbClr val="002060"/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s-CO" altLang="es-MX" sz="2000" b="1" i="1" dirty="0">
                <a:solidFill>
                  <a:schemeClr val="accent6">
                    <a:lumMod val="50000"/>
                  </a:schemeClr>
                </a:solidFill>
                <a:sym typeface="+mn-ea"/>
              </a:rPr>
              <a:t>Secretaría de Educación</a:t>
            </a:r>
            <a:endParaRPr lang="es-CO" altLang="es-MX" sz="20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182880" lvl="0" indent="-182880" algn="l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s-CO" altLang="es-MX" sz="2000" b="1" i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7809" y="3915784"/>
            <a:ext cx="871538" cy="8422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415" y="2921777"/>
            <a:ext cx="798439" cy="88322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2383" y="2117754"/>
            <a:ext cx="654916" cy="92591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2084" y="5233734"/>
            <a:ext cx="760597" cy="760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04648" y="612254"/>
            <a:ext cx="11382703" cy="495154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3000"/>
              </a:spcAft>
              <a:defRPr/>
            </a:pPr>
            <a:r>
              <a:rPr lang="es-MX" sz="80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SEDE SINDICAL</a:t>
            </a:r>
            <a:endParaRPr lang="es-MX" sz="80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Aft>
                <a:spcPts val="3000"/>
              </a:spcAft>
              <a:defRPr/>
            </a:pPr>
            <a:endParaRPr lang="es-MX" sz="18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Aft>
                <a:spcPts val="3000"/>
              </a:spcAft>
              <a:defRPr/>
            </a:pPr>
            <a:r>
              <a:rPr lang="es-MX" sz="7200" b="1" i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</a:t>
            </a:r>
            <a:r>
              <a:rPr lang="es-MX" sz="72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51 # 50 – 27, piso 2 </a:t>
            </a:r>
            <a:endParaRPr lang="es-MX" sz="72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4722" y="22587"/>
            <a:ext cx="12119278" cy="6771444"/>
            <a:chOff x="-34722" y="22587"/>
            <a:chExt cx="12119278" cy="677144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2587"/>
              <a:ext cx="1831972" cy="183197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001" y="5811834"/>
              <a:ext cx="1630555" cy="784396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5671" y="5614033"/>
              <a:ext cx="1179998" cy="1179998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87" y="5683421"/>
              <a:ext cx="1051655" cy="1054941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-34722" y="6194669"/>
              <a:ext cx="1130400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TODOS LOS DERECHOS PARA TODOS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67558" y="1879368"/>
            <a:ext cx="11382703" cy="30965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es-MX" sz="9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</a:t>
            </a:r>
            <a:endParaRPr lang="es-MX" sz="9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2400"/>
              </a:spcAft>
              <a:defRPr/>
            </a:pPr>
            <a:r>
              <a:rPr lang="es-MX" sz="9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</a:t>
            </a:r>
            <a:endParaRPr lang="es-MX" sz="9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Faceta">
  <a:themeElements>
    <a:clrScheme name="Verde amarill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POWER POINT</Template>
  <TotalTime>0</TotalTime>
  <Words>6315</Words>
  <Application>WPS Presentation</Application>
  <PresentationFormat>Panorámica</PresentationFormat>
  <Paragraphs>248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SimSun</vt:lpstr>
      <vt:lpstr>Wingdings</vt:lpstr>
      <vt:lpstr>Wingdings 3</vt:lpstr>
      <vt:lpstr>Arial</vt:lpstr>
      <vt:lpstr>Wingdings</vt:lpstr>
      <vt:lpstr>Trebuchet MS</vt:lpstr>
      <vt:lpstr>Microsoft YaHei</vt:lpstr>
      <vt:lpstr>Arial Unicode MS</vt:lpstr>
      <vt:lpstr>Calibri</vt:lpstr>
      <vt:lpstr>Calibri</vt:lpstr>
      <vt:lpstr>Faceta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Ramón Elías Bustamante Vélez</dc:creator>
  <cp:lastModifiedBy>UsuarioCultura</cp:lastModifiedBy>
  <cp:revision>19</cp:revision>
  <cp:lastPrinted>2025-06-18T05:16:00Z</cp:lastPrinted>
  <dcterms:created xsi:type="dcterms:W3CDTF">2025-06-09T14:13:00Z</dcterms:created>
  <dcterms:modified xsi:type="dcterms:W3CDTF">2025-06-26T00:16:25Z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4D6A61A32EBD4C3982154FF5B73827EC_13</vt:lpwstr>
  </property>
  <property fmtid="{D5CDD505-2E9C-101B-9397-08002B2CF9AE}" pid="3" name="KSOProductBuildVer">
    <vt:lpwstr>3082-12.2.0.21546</vt:lpwstr>
  </property>
</Properties>
</file>